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82" r:id="rId3"/>
    <p:sldId id="28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5" r:id="rId30"/>
    <p:sldId id="286" r:id="rId31"/>
    <p:sldId id="287" r:id="rId32"/>
    <p:sldId id="288" r:id="rId33"/>
    <p:sldId id="289" r:id="rId34"/>
    <p:sldId id="290" r:id="rId35"/>
    <p:sldId id="284" r:id="rId3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31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0" autoAdjust="0"/>
    <p:restoredTop sz="86427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 smtClean="0"/>
              <a:t>انقر لتحرير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x-none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9D5C9-6444-417E-A1DD-91FE86B55DE1}" type="datetimeFigureOut">
              <a:rPr lang="x-none" smtClean="0"/>
              <a:pPr/>
              <a:t>11/16/2015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D9B27-8AD0-444D-AAAB-C0795B61C434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صورة 4" descr="00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414" b="13414"/>
          <a:stretch>
            <a:fillRect/>
          </a:stretch>
        </p:blipFill>
        <p:spPr>
          <a:xfrm rot="420000">
            <a:off x="3485793" y="2278354"/>
            <a:ext cx="4617720" cy="3931920"/>
          </a:xfrm>
        </p:spPr>
      </p:pic>
      <p:sp>
        <p:nvSpPr>
          <p:cNvPr id="7" name="Rectangle 6"/>
          <p:cNvSpPr/>
          <p:nvPr/>
        </p:nvSpPr>
        <p:spPr>
          <a:xfrm rot="435532">
            <a:off x="4252302" y="994538"/>
            <a:ext cx="37219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Results and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Result Reporting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عنوان 3"/>
          <p:cNvSpPr>
            <a:spLocks noGrp="1"/>
          </p:cNvSpPr>
          <p:nvPr>
            <p:ph type="title"/>
          </p:nvPr>
        </p:nvSpPr>
        <p:spPr>
          <a:xfrm>
            <a:off x="609600" y="1772816"/>
            <a:ext cx="2212848" cy="307021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 304</a:t>
            </a:r>
            <a:b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 \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Normal ranges 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288084"/>
              </p:ext>
            </p:extLst>
          </p:nvPr>
        </p:nvGraphicFramePr>
        <p:xfrm>
          <a:off x="457200" y="1935163"/>
          <a:ext cx="8229600" cy="4450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1900654"/>
                <a:gridCol w="2214146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4.5-11.0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4500-11000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WBC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54-62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%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1.8-7.8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1800-7800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NEU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1-3</a:t>
                      </a:r>
                      <a:r>
                        <a:rPr kumimoji="0" lang="en-US" b="0" i="0" strike="sng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%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0.0-0.45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0-450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EOS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0-0.75 %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0.0-0.2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0-200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BAS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25-33 %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1.0-4.8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1000-4800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LYMPH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3-7 %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0.0-0.8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0-800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MONO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4.5-5.5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10¹²/L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4.5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-5.5 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10⁶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RBC MALE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4.0-4.9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10¹²/L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-4.9 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10⁶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RBC FEMALE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135-165 g/l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13.5-16.5 g/dl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HGB MALE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120-150 g/l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12.0-15.0 g/dl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HGB FEMALE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150-350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10⁹/L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150-350 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10³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/ µL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PLT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902814"/>
              </p:ext>
            </p:extLst>
          </p:nvPr>
        </p:nvGraphicFramePr>
        <p:xfrm>
          <a:off x="500034" y="2214554"/>
          <a:ext cx="8229600" cy="3606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006830"/>
                <a:gridCol w="1731054"/>
                <a:gridCol w="1491716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1" i="0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endParaRPr lang="x-none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1" i="0" kern="1200" dirty="0" smtClean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Type of Cell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Primary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&amp; secondary </a:t>
                      </a:r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polycythemia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polycythemia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RBC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leukocytosis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WBC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bacterial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infection &amp; 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acute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inflammation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neutrophilia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NEU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Allergic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disorders &amp; Parasitic infections</a:t>
                      </a:r>
                      <a:endParaRPr lang="x-none" u="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eosinophilia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EOS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myeloproliferative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disorders</a:t>
                      </a:r>
                      <a:r>
                        <a:rPr kumimoji="0" lang="en-US" b="0" i="0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&amp; 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Allergic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disorders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basophilia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BAS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acute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viral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infections , chronic intracellular bacterial infections (TB) &amp; some </a:t>
                      </a:r>
                      <a:r>
                        <a:rPr kumimoji="0" lang="en-US" b="0" i="0" u="none" strike="no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protozoal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infections (TOXO)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none" strike="noStrik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lymphocytosis</a:t>
                      </a:r>
                      <a:endParaRPr 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LYMPH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chronic inflammation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monocytosis</a:t>
                      </a:r>
                      <a:endParaRPr lang="x-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MONO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Inflammation , Surgery  , 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Anemia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or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hemorrhage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strike="noStrik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thrombocytosis</a:t>
                      </a:r>
                      <a:endParaRPr lang="x-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PLT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81247209"/>
              </p:ext>
            </p:extLst>
          </p:nvPr>
        </p:nvGraphicFramePr>
        <p:xfrm>
          <a:off x="500034" y="1285860"/>
          <a:ext cx="8329642" cy="5064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48404"/>
                <a:gridCol w="2089480"/>
                <a:gridCol w="1591758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1" i="0" kern="1200" dirty="0" smtClean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endParaRPr lang="x-none" dirty="0">
                        <a:solidFill>
                          <a:srgbClr val="FFFF00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1" i="0" kern="1200" dirty="0" smtClean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Type of Cell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 production in the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bone marrow , 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 destruction &amp; Medications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erythroblastopenia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RBC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 rtl="0"/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leukopenia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WBC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l" rtl="0"/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neutropenia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NEU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u="none" strike="no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Leukocytosis</a:t>
                      </a:r>
                      <a:r>
                        <a:rPr kumimoji="0" lang="en-US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eosinopenia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can be a predictor of bacterial infection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eosinopenia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EOS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Urticaria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basopenia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BAS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 recent infection e.g. common cold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strike="noStrik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lymphocytopenia</a:t>
                      </a:r>
                      <a:endParaRPr lang="en-US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LYMPH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glucocorticoids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0" u="none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monocytopenia</a:t>
                      </a:r>
                      <a:endParaRPr lang="x-none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MONO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Vitamin B</a:t>
                      </a:r>
                      <a:r>
                        <a:rPr kumimoji="0" lang="en-US" b="0" i="0" u="none" strike="noStrike" kern="1200" baseline="-250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or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folic acid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deficiency, Decreased production of </a:t>
                      </a:r>
                      <a:r>
                        <a:rPr kumimoji="0" lang="en-US" b="0" i="0" u="none" strike="no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thrombopoietin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liver failure &amp; thrombocytopenic </a:t>
                      </a:r>
                      <a:r>
                        <a:rPr kumimoji="0" lang="en-US" b="0" i="0" u="none" strike="no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purpura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thrombocytopenia</a:t>
                      </a:r>
                      <a:endParaRPr lang="x-none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PLT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Aplastic</a:t>
                      </a:r>
                      <a:r>
                        <a:rPr kumimoji="0" lang="en-US" b="0" i="0" u="non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anemia , 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Leukemia ,  SLE , 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Severe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Folate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or 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vitamin B12 deficiency</a:t>
                      </a:r>
                      <a:r>
                        <a:rPr kumimoji="0" lang="en-US" b="0" i="0" u="none" strike="no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b="0" i="0" u="non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HIV , </a:t>
                      </a:r>
                      <a:r>
                        <a:rPr kumimoji="0" lang="en-US" b="0" i="0" u="none" strike="no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Pernicious anemia  &amp; Medications</a:t>
                      </a:r>
                      <a:endParaRPr lang="x-none" u="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b="0" i="0" u="none" strike="noStrike" kern="12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pancytopenia</a:t>
                      </a:r>
                      <a:endParaRPr lang="x-none" b="0" u="none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ALL CELL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689211" y="3143248"/>
            <a:ext cx="40607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C</a:t>
            </a:r>
            <a:r>
              <a:rPr lang="en-US" sz="7200" b="1" cap="none" spc="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hemistry</a:t>
            </a:r>
            <a:endParaRPr lang="x-none" sz="7200" b="1" cap="none" spc="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013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17000"/>
          </a:blip>
          <a:stretch>
            <a:fillRect/>
          </a:stretch>
        </p:blipFill>
        <p:spPr>
          <a:xfrm>
            <a:off x="1500167" y="0"/>
            <a:ext cx="6286544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2857488" y="4000504"/>
            <a:ext cx="857256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مستطيل 5"/>
          <p:cNvSpPr/>
          <p:nvPr/>
        </p:nvSpPr>
        <p:spPr>
          <a:xfrm>
            <a:off x="1714480" y="1285860"/>
            <a:ext cx="6000792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مستطيل 6"/>
          <p:cNvSpPr/>
          <p:nvPr/>
        </p:nvSpPr>
        <p:spPr>
          <a:xfrm>
            <a:off x="1571604" y="2428868"/>
            <a:ext cx="64294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8" name="مستطيل 7"/>
          <p:cNvSpPr/>
          <p:nvPr/>
        </p:nvSpPr>
        <p:spPr>
          <a:xfrm>
            <a:off x="2928926" y="2428868"/>
            <a:ext cx="64294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" name="مستطيل 8"/>
          <p:cNvSpPr/>
          <p:nvPr/>
        </p:nvSpPr>
        <p:spPr>
          <a:xfrm>
            <a:off x="4357686" y="2428868"/>
            <a:ext cx="500066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0" name="مستطيل 9"/>
          <p:cNvSpPr/>
          <p:nvPr/>
        </p:nvSpPr>
        <p:spPr>
          <a:xfrm>
            <a:off x="5143504" y="2428868"/>
            <a:ext cx="100013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1" name="مستطيل 10"/>
          <p:cNvSpPr/>
          <p:nvPr/>
        </p:nvSpPr>
        <p:spPr>
          <a:xfrm>
            <a:off x="6429388" y="2428868"/>
            <a:ext cx="64294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2" name="شكل بيضاوي 11"/>
          <p:cNvSpPr/>
          <p:nvPr/>
        </p:nvSpPr>
        <p:spPr>
          <a:xfrm>
            <a:off x="1357290" y="2643182"/>
            <a:ext cx="785818" cy="32861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3" name="شكل بيضاوي 12"/>
          <p:cNvSpPr/>
          <p:nvPr/>
        </p:nvSpPr>
        <p:spPr>
          <a:xfrm>
            <a:off x="4214810" y="2643182"/>
            <a:ext cx="785818" cy="3429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5143504" y="2643182"/>
            <a:ext cx="785818" cy="32861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3071802" y="2643182"/>
            <a:ext cx="571504" cy="32861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7" name="مستطيل 16"/>
          <p:cNvSpPr/>
          <p:nvPr/>
        </p:nvSpPr>
        <p:spPr>
          <a:xfrm>
            <a:off x="1571604" y="6000768"/>
            <a:ext cx="1143008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1500166" y="6286520"/>
            <a:ext cx="4071966" cy="571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22" name="مستطيل 21"/>
          <p:cNvSpPr/>
          <p:nvPr/>
        </p:nvSpPr>
        <p:spPr>
          <a:xfrm>
            <a:off x="4000496" y="428604"/>
            <a:ext cx="135732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20" name="مستطيل 19"/>
          <p:cNvSpPr/>
          <p:nvPr/>
        </p:nvSpPr>
        <p:spPr>
          <a:xfrm>
            <a:off x="6429388" y="5643578"/>
            <a:ext cx="500066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cxnSp>
        <p:nvCxnSpPr>
          <p:cNvPr id="31" name="رابط مستقيم 30"/>
          <p:cNvCxnSpPr>
            <a:stCxn id="11" idx="2"/>
            <a:endCxn id="20" idx="0"/>
          </p:cNvCxnSpPr>
          <p:nvPr/>
        </p:nvCxnSpPr>
        <p:spPr>
          <a:xfrm rot="5400000">
            <a:off x="5214942" y="4107661"/>
            <a:ext cx="3000396" cy="7143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/>
          <p:cNvCxnSpPr>
            <a:stCxn id="20" idx="1"/>
          </p:cNvCxnSpPr>
          <p:nvPr/>
        </p:nvCxnSpPr>
        <p:spPr>
          <a:xfrm rot="10800000">
            <a:off x="1857356" y="5786454"/>
            <a:ext cx="4572032" cy="1588"/>
          </a:xfrm>
          <a:prstGeom prst="line">
            <a:avLst/>
          </a:prstGeom>
          <a:ln w="317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GLU : glucose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2- UREA OR BUN : Blood urea nitrogen 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3- CR-S OR CREA : </a:t>
            </a:r>
            <a:r>
              <a:rPr lang="en-US" dirty="0" err="1" smtClean="0">
                <a:latin typeface="Calibri" panose="020F0502020204030204" pitchFamily="34" charset="0"/>
              </a:rPr>
              <a:t>creatinine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4- URIC : uric acid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5-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NA : sodium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6-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K : potassium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7- CL : chloride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8-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CALC OR Ca : calcium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9- PHS : phosphorus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10- MG : magnesium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11- FE : ferrous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12- TIBC : total iron binding capacity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13- AST (GOT) : aspartate </a:t>
            </a:r>
            <a:r>
              <a:rPr lang="en-US" dirty="0">
                <a:latin typeface="Calibri" panose="020F0502020204030204" pitchFamily="34" charset="0"/>
              </a:rPr>
              <a:t>transaminase  (</a:t>
            </a:r>
            <a:r>
              <a:rPr lang="en-US" dirty="0" smtClean="0">
                <a:latin typeface="Calibri" panose="020F0502020204030204" pitchFamily="34" charset="0"/>
              </a:rPr>
              <a:t>glutamate oxaloacetate transaminase)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14- ALT (GPT) : alanine transaminase (glutamate pyruvate transaminase)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15- ALP : alkaline </a:t>
            </a:r>
            <a:r>
              <a:rPr lang="en-US" dirty="0" err="1" smtClean="0">
                <a:latin typeface="Calibri" panose="020F0502020204030204" pitchFamily="34" charset="0"/>
              </a:rPr>
              <a:t>phosphatase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16- TBIL : total </a:t>
            </a:r>
            <a:r>
              <a:rPr lang="en-US" dirty="0" err="1" smtClean="0">
                <a:latin typeface="Calibri" panose="020F0502020204030204" pitchFamily="34" charset="0"/>
              </a:rPr>
              <a:t>bilirubin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17- DBIL : direct </a:t>
            </a:r>
            <a:r>
              <a:rPr lang="en-US" dirty="0" err="1" smtClean="0">
                <a:latin typeface="Calibri" panose="020F0502020204030204" pitchFamily="34" charset="0"/>
              </a:rPr>
              <a:t>bilirubin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18- GGT: Gamma-</a:t>
            </a:r>
            <a:r>
              <a:rPr lang="en-US" dirty="0" err="1" smtClean="0">
                <a:latin typeface="Calibri" panose="020F0502020204030204" pitchFamily="34" charset="0"/>
              </a:rPr>
              <a:t>glutamyltransferase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19- TP : total protein 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20- ALB : albumin</a:t>
            </a: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21- LIP : lipase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22- AMY : amylase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23- LD : lactate </a:t>
            </a:r>
            <a:r>
              <a:rPr lang="en-US" dirty="0" err="1" smtClean="0">
                <a:latin typeface="Calibri" panose="020F0502020204030204" pitchFamily="34" charset="0"/>
              </a:rPr>
              <a:t>dehydrogenase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24- CK : </a:t>
            </a:r>
            <a:r>
              <a:rPr lang="en-US" dirty="0" err="1" smtClean="0">
                <a:latin typeface="Calibri" panose="020F0502020204030204" pitchFamily="34" charset="0"/>
              </a:rPr>
              <a:t>creatine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kinase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25- CK-MB (MBI) : </a:t>
            </a:r>
            <a:r>
              <a:rPr lang="en-US" dirty="0" err="1" smtClean="0">
                <a:latin typeface="Calibri" panose="020F0502020204030204" pitchFamily="34" charset="0"/>
              </a:rPr>
              <a:t>creatine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kinase</a:t>
            </a:r>
            <a:r>
              <a:rPr lang="en-US" dirty="0" smtClean="0">
                <a:latin typeface="Calibri" panose="020F0502020204030204" pitchFamily="34" charset="0"/>
              </a:rPr>
              <a:t> ( M:muscle, B:brain )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26- CPK : </a:t>
            </a:r>
            <a:r>
              <a:rPr lang="en-US" dirty="0" err="1" smtClean="0">
                <a:latin typeface="Calibri" panose="020F0502020204030204" pitchFamily="34" charset="0"/>
              </a:rPr>
              <a:t>creatine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phosphokinase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27- CHOL : cholesterol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28- TG : triglyceride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29- HDL : High-density lipoprotein cholesterol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30- A/G RATIO : albumin/globulin ratio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31- LDL : low-density lipoprotein cholesterol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abbreviations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SE test ( serum electrolyte )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 NA + K + CL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U/E test include :</a:t>
            </a:r>
          </a:p>
          <a:p>
            <a:pPr algn="l" rtl="0">
              <a:buNone/>
            </a:pPr>
            <a:r>
              <a:rPr lang="en-US" dirty="0" err="1" smtClean="0">
                <a:latin typeface="Calibri" panose="020F0502020204030204" pitchFamily="34" charset="0"/>
              </a:rPr>
              <a:t>Urea+electrolyte</a:t>
            </a:r>
            <a:r>
              <a:rPr lang="en-US" dirty="0" smtClean="0">
                <a:latin typeface="Calibri" panose="020F0502020204030204" pitchFamily="34" charset="0"/>
              </a:rPr>
              <a:t> and mainly include glucose+ </a:t>
            </a:r>
            <a:r>
              <a:rPr lang="en-US" dirty="0" err="1" smtClean="0">
                <a:latin typeface="Calibri" panose="020F0502020204030204" pitchFamily="34" charset="0"/>
              </a:rPr>
              <a:t>creatinine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LFT test ( liver function tests )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ALT + AST + ALP + SBR + TP + ALB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RFT or KFT test  ( kidney function tests )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UREA + CREA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abbreviations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SBR test ( serum </a:t>
            </a:r>
            <a:r>
              <a:rPr lang="en-US" dirty="0" err="1" smtClean="0">
                <a:latin typeface="Calibri" panose="020F0502020204030204" pitchFamily="34" charset="0"/>
              </a:rPr>
              <a:t>bilirubin</a:t>
            </a:r>
            <a:r>
              <a:rPr lang="en-US" dirty="0" smtClean="0">
                <a:latin typeface="Calibri" panose="020F0502020204030204" pitchFamily="34" charset="0"/>
              </a:rPr>
              <a:t> )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TBIL + DBIL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LIPIDE PROFILE test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CHOL + TG + LDL + HDL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CE test ( cardiac enzyme tests )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CK + CKMB + LDH + AST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FULL CHEMISTRY  test include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ALL TEST  ABOVE</a:t>
            </a:r>
          </a:p>
          <a:p>
            <a:pPr algn="l" rtl="0">
              <a:buNone/>
            </a:pP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Learning objectives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To know guidelines in result reporting.</a:t>
            </a:r>
          </a:p>
          <a:p>
            <a:pPr algn="l" rtl="0"/>
            <a:r>
              <a:rPr lang="en-US" smtClean="0">
                <a:latin typeface="Calibri" panose="020F0502020204030204" pitchFamily="34" charset="0"/>
              </a:rPr>
              <a:t>To </a:t>
            </a:r>
            <a:r>
              <a:rPr lang="en-US" dirty="0" smtClean="0">
                <a:latin typeface="Calibri" panose="020F0502020204030204" pitchFamily="34" charset="0"/>
              </a:rPr>
              <a:t>recognize how to interpret CBC result.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To recognize how to interpret CHEMISTRY result.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To understand the meaning of &lt;critical values&gt;.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103207"/>
              </p:ext>
            </p:extLst>
          </p:nvPr>
        </p:nvGraphicFramePr>
        <p:xfrm>
          <a:off x="214282" y="2143116"/>
          <a:ext cx="8644030" cy="3749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62409"/>
                <a:gridCol w="1689180"/>
                <a:gridCol w="1663315"/>
                <a:gridCol w="1029126"/>
              </a:tblGrid>
              <a:tr h="53499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53499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diabetes and severe illness; </a:t>
                      </a:r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insulin overdose or hypoglycemia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3.9-6.1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70-110 mg/dl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GLU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53499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renal disease and</a:t>
                      </a:r>
                      <a:r>
                        <a:rPr kumimoji="0" lang="en-US" b="0" i="0" strike="sng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dehydration</a:t>
                      </a:r>
                      <a:r>
                        <a:rPr kumimoji="0" lang="en-US" b="0" i="0" strike="sng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liver damage and malnutrition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2.9-8.2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8-23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BUN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53499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Produced at a constant rate and excreted by the kidney;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kidney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53-106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µmol/l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0.6-1.2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CREA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53499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Produced by breakdown of ingested </a:t>
                      </a:r>
                      <a:r>
                        <a:rPr kumimoji="0" lang="en-US" b="0" i="0" strike="sng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purines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food and nucleic acids;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elevated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kidney disease, gout, and leukemia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240-480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µmol/l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4-8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URIC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948024"/>
              </p:ext>
            </p:extLst>
          </p:nvPr>
        </p:nvGraphicFramePr>
        <p:xfrm>
          <a:off x="214282" y="2285992"/>
          <a:ext cx="8715440" cy="3657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3626"/>
                <a:gridCol w="1722978"/>
                <a:gridCol w="1669970"/>
                <a:gridCol w="1078866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dehydration and diabetes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insipidus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; </a:t>
                      </a:r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overload of IV fluids, 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burns,diarrhea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or vomiting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136-142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136-142 </a:t>
                      </a: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NA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renal failure, extensive cell damage, and acidosis; </a:t>
                      </a:r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vomiting, diarrhea, and excess administration of diuretics or IV fluids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2.9-8.2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8-23 mg/dl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K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dehydration, hyperventilation, and congestive heart failure;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en-US" b="0" i="0" strike="sng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vomiting,diarrhea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and fever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53-106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µmol/l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0.6-1.2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CL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4035245"/>
              </p:ext>
            </p:extLst>
          </p:nvPr>
        </p:nvGraphicFramePr>
        <p:xfrm>
          <a:off x="142844" y="2071678"/>
          <a:ext cx="8786876" cy="3657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09048"/>
                <a:gridCol w="1853220"/>
                <a:gridCol w="1678046"/>
                <a:gridCol w="104656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excess parathyroid hormone production and in cancer; </a:t>
                      </a:r>
                      <a:r>
                        <a:rPr kumimoji="0" lang="en-US" b="0" i="0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alkalosis, elevated phosphate in renal failure, and excess IV fluids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2.05-2.55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8.2-10.2 mg/dl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Ca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Evaluated in response to calcium; main store is in bone: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elevated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kidney disease;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excess parathyroid hormone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0.74-1.52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2.3-4.7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PHS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Vital in neuromuscular function;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levels may occur in malnutrition, alcoholism, pancreatitis, diarrhea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0.65-1.05 </a:t>
                      </a:r>
                      <a:r>
                        <a:rPr lang="en-US" strike="sngStrike" baseline="0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1.3-2.1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Mg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275831"/>
              </p:ext>
            </p:extLst>
          </p:nvPr>
        </p:nvGraphicFramePr>
        <p:xfrm>
          <a:off x="214282" y="2214554"/>
          <a:ext cx="8715436" cy="3383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79533"/>
                <a:gridCol w="1872790"/>
                <a:gridCol w="1703184"/>
                <a:gridCol w="1059929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iron deficiency and anemia;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hemolytic conditions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10.7-26.9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µmol/l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60-150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FE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Enzyme present in tissues with high metabolic activity;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myocardial infarction and liver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0.17-0.51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  <a:p>
                      <a:pPr algn="ctr" rtl="0"/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10-30 U/L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  <a:p>
                      <a:pPr algn="ctr" rtl="0"/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AST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Used to diagnose and monitor treatment of liver disease and to monitor the effects of drugs on the liver;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liver disease .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0.17-0.68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10-40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ALT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356943"/>
              </p:ext>
            </p:extLst>
          </p:nvPr>
        </p:nvGraphicFramePr>
        <p:xfrm>
          <a:off x="214282" y="2643182"/>
          <a:ext cx="8572560" cy="3108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80262"/>
                <a:gridCol w="1731054"/>
                <a:gridCol w="1653820"/>
                <a:gridCol w="100742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Enzyme of bone metabolism;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liver disease and metastatic bone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0.5-2.0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µKat/l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30-120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ALP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Breakdown product of hemoglobin from red blood cells;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when excessive red blood cells are being destroyed or in liver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5.0-21.0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µmol/l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0.3-1.2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TBIL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Used to diagnose liver disease and to test for chronic alcoholism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0.03-0.51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µKat/l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2-30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GGT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564302"/>
              </p:ext>
            </p:extLst>
          </p:nvPr>
        </p:nvGraphicFramePr>
        <p:xfrm>
          <a:off x="357158" y="2357430"/>
          <a:ext cx="8501122" cy="3108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25196"/>
                <a:gridCol w="1555878"/>
                <a:gridCol w="1696474"/>
                <a:gridCol w="102357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Increased 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dehydration, multiple myeloma 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kidney disease, liver disease, poor nutrition, severe burns, excessive bleeding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60-80 g/l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6-8 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TP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Albumin holds water in blood; </a:t>
                      </a:r>
                      <a:r>
                        <a:rPr kumimoji="0" lang="en-US" b="0" i="0" strike="sngStrike" kern="12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decreased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liver disease and kidney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35-50 g/l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3.5-5.0 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ALB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Enzyme used to diagnose pancreatitis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0.5-3.2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endParaRPr lang="x-none" strike="sngStrike" dirty="0" smtClean="0">
                        <a:latin typeface="Calibri" panose="020F0502020204030204" pitchFamily="34" charset="0"/>
                      </a:endParaRPr>
                    </a:p>
                    <a:p>
                      <a:pPr algn="ctr" rtl="0"/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31-186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LIP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33366"/>
              </p:ext>
            </p:extLst>
          </p:nvPr>
        </p:nvGraphicFramePr>
        <p:xfrm>
          <a:off x="285720" y="2357430"/>
          <a:ext cx="8572560" cy="3383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76524"/>
                <a:gridCol w="1792138"/>
                <a:gridCol w="1696474"/>
                <a:gridCol w="100742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Used to diagnose and monitor treatment of acute pancreatitis and to detect inflammation of the salivary glands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0.46-2.23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27-131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AMY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Enzyme released in many kinds of tissue damage, including myocardial infarction, pulmonary infarction, and liver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1.7-3.4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100-200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LD</a:t>
                      </a:r>
                    </a:p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(LDH)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Elevated enzyme level indicates myocardial infarction or damage to skeletal muscle.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0.67-2.5 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µKat/l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40-150 U/L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CK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 interpretation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269421"/>
              </p:ext>
            </p:extLst>
          </p:nvPr>
        </p:nvGraphicFramePr>
        <p:xfrm>
          <a:off x="142844" y="2000240"/>
          <a:ext cx="8858312" cy="4572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26258"/>
                <a:gridCol w="1952355"/>
                <a:gridCol w="1685007"/>
                <a:gridCol w="139469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Interpret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Screening test used to evaluate risk of heart disease; levels of 200 mg/</a:t>
                      </a:r>
                      <a:r>
                        <a:rPr kumimoji="0" lang="en-US" b="0" i="0" strike="sngStrike" kern="1200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dL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or above indicate increased risk of heart disease and warrant further investigation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&lt; 5.18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&lt; 200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CHOL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 indication of ability to metabolize fats; increased triglycerides and cholesterol indicate high risk of atherosclerosis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1.8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&lt; 160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TG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l" rtl="0"/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Both</a:t>
                      </a:r>
                      <a:r>
                        <a:rPr kumimoji="0" lang="en-US" b="0" i="0" strike="sngStrike" kern="1200" baseline="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are </a:t>
                      </a:r>
                      <a:r>
                        <a:rPr kumimoji="0" lang="en-US" b="0" i="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Used to evaluate the risk of heart disease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&lt; 1.03 </a:t>
                      </a:r>
                      <a:r>
                        <a:rPr lang="en-US" strike="sngStrike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&lt; 40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HDL</a:t>
                      </a:r>
                    </a:p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(low level)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l" rtl="0"/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4.14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trike="sngStrike" baseline="0" dirty="0" err="1" smtClean="0">
                          <a:latin typeface="Calibri" panose="020F0502020204030204" pitchFamily="34" charset="0"/>
                        </a:rPr>
                        <a:t>mmol</a:t>
                      </a:r>
                      <a:r>
                        <a:rPr lang="en-US" strike="sngStrike" baseline="0" dirty="0" smtClean="0">
                          <a:latin typeface="Calibri" panose="020F0502020204030204" pitchFamily="34" charset="0"/>
                        </a:rPr>
                        <a:t>/l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x-none" strike="sngStrike" dirty="0" smtClean="0">
                          <a:latin typeface="Calibri" panose="020F0502020204030204" pitchFamily="34" charset="0"/>
                        </a:rPr>
                        <a:t>&lt;</a:t>
                      </a:r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160 mg/dl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LDL</a:t>
                      </a:r>
                    </a:p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 (high level)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Calibri" panose="020F0502020204030204" pitchFamily="34" charset="0"/>
              </a:rPr>
              <a:t>Critical Results  : </a:t>
            </a:r>
            <a:r>
              <a:rPr lang="en-US" dirty="0" smtClean="0">
                <a:latin typeface="Calibri" panose="020F0502020204030204" pitchFamily="34" charset="0"/>
              </a:rPr>
              <a:t>a Pathophysiological state at such variances with normal are to be life-threatening unless something is done promptly and for which some corrective action could be taken.</a:t>
            </a:r>
          </a:p>
          <a:p>
            <a:pPr algn="l" rtl="0">
              <a:buNone/>
            </a:pP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PROCEDURE 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1- A critical value result should be confirmed by repeating the test for a second time.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2- If the result is similar to the previous one, the  comment code or footnote: CPR (Consistent with the Previous Result) is written by the lab technician.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3- If the result is critical and no history of pervious critical value for this test, the result is confirmed, and the doctor is called.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reporting</a:t>
            </a:r>
            <a:endParaRPr lang="x-none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Laboratory result consisting of the following</a:t>
            </a:r>
          </a:p>
          <a:p>
            <a:pPr marL="880110" lvl="1" indent="-51435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patient identification data</a:t>
            </a:r>
          </a:p>
          <a:p>
            <a:pPr marL="880110" lvl="1" indent="-51435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name of lab section</a:t>
            </a:r>
          </a:p>
          <a:p>
            <a:pPr marL="880110" lvl="1" indent="-51435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name of test performed</a:t>
            </a:r>
          </a:p>
          <a:p>
            <a:pPr marL="880110" lvl="1" indent="-51435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specimen type</a:t>
            </a:r>
          </a:p>
          <a:p>
            <a:pPr marL="880110" lvl="1" indent="-51435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lab number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Result may be presented as either of the following:</a:t>
            </a:r>
          </a:p>
          <a:p>
            <a:pPr marL="880110" lvl="1" indent="-514350" algn="l" rtl="0">
              <a:buFont typeface="+mj-lt"/>
              <a:buAutoNum type="alphaUcPeriod"/>
            </a:pPr>
            <a:r>
              <a:rPr lang="en-US" dirty="0" smtClean="0">
                <a:latin typeface="Calibri" panose="020F0502020204030204" pitchFamily="34" charset="0"/>
              </a:rPr>
              <a:t>numerical value</a:t>
            </a:r>
          </a:p>
          <a:p>
            <a:pPr marL="880110" lvl="1" indent="-514350" algn="l" rtl="0">
              <a:buFont typeface="+mj-lt"/>
              <a:buAutoNum type="alphaUcPeriod"/>
            </a:pPr>
            <a:r>
              <a:rPr lang="en-US" dirty="0" smtClean="0">
                <a:latin typeface="Calibri" panose="020F0502020204030204" pitchFamily="34" charset="0"/>
              </a:rPr>
              <a:t>qualitative value</a:t>
            </a:r>
          </a:p>
          <a:p>
            <a:pPr marL="880110" lvl="1" indent="-514350" algn="l" rtl="0">
              <a:buFont typeface="+mj-lt"/>
              <a:buAutoNum type="alphaUcPeriod"/>
            </a:pPr>
            <a:r>
              <a:rPr lang="en-US" dirty="0" smtClean="0">
                <a:latin typeface="Calibri" panose="020F0502020204030204" pitchFamily="34" charset="0"/>
              </a:rPr>
              <a:t>interpretative comments                </a:t>
            </a: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Some 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999406"/>
              </p:ext>
            </p:extLst>
          </p:nvPr>
        </p:nvGraphicFramePr>
        <p:xfrm>
          <a:off x="500034" y="2714620"/>
          <a:ext cx="8229600" cy="22037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1600"/>
                <a:gridCol w="1450088"/>
                <a:gridCol w="1415280"/>
                <a:gridCol w="1249432"/>
                <a:gridCol w="1697500"/>
                <a:gridCol w="1045700"/>
              </a:tblGrid>
              <a:tr h="185420"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Remark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  <a:tr h="3400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26.9 </a:t>
                      </a:r>
                      <a:r>
                        <a:rPr lang="en-US" sz="18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2.6 </a:t>
                      </a:r>
                      <a:r>
                        <a:rPr lang="en-US" sz="18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800" strike="sngStrike" dirty="0" smtClean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&gt;500 mg/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&lt;40 or 45mg/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156 </a:t>
                      </a:r>
                      <a:r>
                        <a:rPr lang="en-US" sz="18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121 </a:t>
                      </a:r>
                      <a:r>
                        <a:rPr lang="en-US" sz="18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&gt;160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mEq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/L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120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mEq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/L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</a:t>
                      </a:r>
                      <a:r>
                        <a:rPr kumimoji="0" lang="en-US" sz="180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6.4mmol/L</a:t>
                      </a:r>
                      <a:endParaRPr lang="x-none" sz="1800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kumimoji="0" lang="en-US" sz="1800" strike="sngStrike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2.8</a:t>
                      </a:r>
                      <a:r>
                        <a:rPr lang="en-US" sz="18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mmol/L</a:t>
                      </a:r>
                      <a:endParaRPr lang="x-none" sz="1800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&gt;6.0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mEq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/L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2.5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mEq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/L</a:t>
                      </a:r>
                      <a:endParaRPr lang="en-US" sz="18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Some 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330654"/>
              </p:ext>
            </p:extLst>
          </p:nvPr>
        </p:nvGraphicFramePr>
        <p:xfrm>
          <a:off x="571472" y="2071678"/>
          <a:ext cx="8229600" cy="39415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1600"/>
                <a:gridCol w="1450088"/>
                <a:gridCol w="1415280"/>
                <a:gridCol w="1249432"/>
                <a:gridCol w="1697500"/>
                <a:gridCol w="1045700"/>
              </a:tblGrid>
              <a:tr h="185420"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Remark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3.22 </a:t>
                      </a:r>
                      <a:r>
                        <a:rPr lang="en-US" sz="14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1.65 </a:t>
                      </a:r>
                      <a:r>
                        <a:rPr lang="en-US" sz="14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&gt;13.0 mg/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7.0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mg/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Ca  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222 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PSMT"/>
                        </a:rPr>
                        <a:t>µ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mol/L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------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&gt;=12.0 mg/</a:t>
                      </a:r>
                      <a:r>
                        <a:rPr lang="en-US" sz="14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Not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applicable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Serum </a:t>
                      </a:r>
                      <a:r>
                        <a:rPr lang="en-US" sz="18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Bilirubin</a:t>
                      </a: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,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Newborn (under 30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days old)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2.6 </a:t>
                      </a:r>
                      <a:r>
                        <a:rPr lang="en-US" sz="14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2.1 </a:t>
                      </a:r>
                      <a:r>
                        <a:rPr lang="en-US" sz="1400" strike="sngStrike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--------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--------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CSF GLUCOSE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2.02 </a:t>
                      </a:r>
                      <a:r>
                        <a:rPr lang="en-US" sz="14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/L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318 </a:t>
                      </a:r>
                      <a:r>
                        <a:rPr lang="en-US" sz="1400" strike="sngStrike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mmol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/kg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strike="sngStrike" dirty="0" smtClean="0">
                          <a:latin typeface="Calibri" panose="020F0502020204030204" pitchFamily="34" charset="0"/>
                        </a:rPr>
                        <a:t>--------</a:t>
                      </a:r>
                      <a:endParaRPr lang="x-none" sz="1400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-------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--------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CSF PROTEIN</a:t>
                      </a:r>
                      <a:endParaRPr lang="en-US" sz="18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Some 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986744"/>
              </p:ext>
            </p:extLst>
          </p:nvPr>
        </p:nvGraphicFramePr>
        <p:xfrm>
          <a:off x="500034" y="2071678"/>
          <a:ext cx="8229600" cy="33162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71600"/>
                <a:gridCol w="1450088"/>
                <a:gridCol w="775838"/>
                <a:gridCol w="1372626"/>
                <a:gridCol w="2213748"/>
                <a:gridCol w="1045700"/>
              </a:tblGrid>
              <a:tr h="185420"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Remark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Calibri" panose="020F0502020204030204" pitchFamily="34" charset="0"/>
                        </a:rPr>
                        <a:t> SI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Conventional Unit</a:t>
                      </a:r>
                      <a:endParaRPr lang="x-none" smtClean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Analyte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High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Low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≥ 30 x 109/L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≤ 2.0 x 109/L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WBC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 60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%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 20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%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HCT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&gt; 1,000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x 10-9/L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&lt; 20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x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Verdana"/>
                        </a:rPr>
                        <a:t>10-9/L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PLT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PSMT"/>
                        </a:rPr>
                        <a:t>  ≥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5 (on therapy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)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PSMT"/>
                        </a:rPr>
                        <a:t>  ≥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3 (not 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on</a:t>
                      </a:r>
                      <a:r>
                        <a:rPr lang="en-US" sz="1400" strike="sng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treatment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)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INR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PSMT"/>
                        </a:rPr>
                        <a:t>  ≥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60 second (pre op)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PSMT"/>
                        </a:rPr>
                        <a:t>  ≥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160 second (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on</a:t>
                      </a:r>
                      <a:r>
                        <a:rPr lang="en-US" sz="1400" strike="sng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strike="sngStrike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heparin</a:t>
                      </a:r>
                      <a:r>
                        <a:rPr lang="en-US" sz="1400" strike="sng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)</a:t>
                      </a:r>
                      <a:endParaRPr lang="en-US" sz="1400" strike="sngStrike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trike="sngStrike" dirty="0" smtClean="0">
                          <a:latin typeface="Calibri" panose="020F0502020204030204" pitchFamily="34" charset="0"/>
                        </a:rPr>
                        <a:t>APTT</a:t>
                      </a:r>
                      <a:endParaRPr lang="x-none" strike="sngStrik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x-none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&gt; 200 g/L 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≤ 80 g/L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anose="020F0502020204030204" pitchFamily="34" charset="0"/>
                        </a:rPr>
                        <a:t>HGB</a:t>
                      </a:r>
                      <a:endParaRPr lang="x-none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Some of Critical values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blood culture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CSF (gram stain, culture)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AFB smear (new patient)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smear for P. </a:t>
            </a:r>
            <a:r>
              <a:rPr lang="en-US" dirty="0" err="1" smtClean="0">
                <a:latin typeface="Calibri" panose="020F0502020204030204" pitchFamily="34" charset="0"/>
              </a:rPr>
              <a:t>Falciparum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Meningococcus</a:t>
            </a:r>
            <a:r>
              <a:rPr lang="en-US" dirty="0" smtClean="0">
                <a:latin typeface="Calibri" panose="020F0502020204030204" pitchFamily="34" charset="0"/>
              </a:rPr>
              <a:t> (smear or culture)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new MRSA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salmonella or </a:t>
            </a:r>
            <a:r>
              <a:rPr lang="en-US" dirty="0" err="1" smtClean="0">
                <a:latin typeface="Calibri" panose="020F0502020204030204" pitchFamily="34" charset="0"/>
              </a:rPr>
              <a:t>shigella</a:t>
            </a:r>
            <a:r>
              <a:rPr lang="en-US" dirty="0" smtClean="0">
                <a:latin typeface="Calibri" panose="020F0502020204030204" pitchFamily="34" charset="0"/>
              </a:rPr>
              <a:t> and campylobacter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Clostredium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perfringens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HIV, HEP B , HEP C , CMV 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Positive</a:t>
            </a:r>
            <a:r>
              <a:rPr lang="en-US" dirty="0" smtClean="0">
                <a:latin typeface="Calibri" panose="020F0502020204030204" pitchFamily="34" charset="0"/>
              </a:rPr>
              <a:t> Respiratory Virus (RSV, </a:t>
            </a:r>
            <a:r>
              <a:rPr lang="en-US" dirty="0" err="1" smtClean="0">
                <a:latin typeface="Calibri" panose="020F0502020204030204" pitchFamily="34" charset="0"/>
              </a:rPr>
              <a:t>Adeno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Inf</a:t>
            </a:r>
            <a:r>
              <a:rPr lang="en-US" dirty="0" smtClean="0">
                <a:latin typeface="Calibri" panose="020F0502020204030204" pitchFamily="34" charset="0"/>
              </a:rPr>
              <a:t>…)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67545" y="2505671"/>
            <a:ext cx="8208911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All the success &amp; prosperity</a:t>
            </a:r>
          </a:p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كل النجــــاح و التـــوفـــيـــق</a:t>
            </a:r>
            <a:endParaRPr lang="x-none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reporting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/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Reference values should be mentioned in the result report 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Reference range : it is the interval between and including two reference limits ( upper &amp; lower ) for the specific test 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The test should be repeated if the results are out of range  </a:t>
            </a: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reporting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If the sample is rejected, the reasons must be written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Samples may be rejected due to: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Q.N.S sample.  (Quantity of specimen not sufficient)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Clotted sample.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err="1" smtClean="0">
                <a:latin typeface="Calibri" panose="020F0502020204030204" pitchFamily="34" charset="0"/>
              </a:rPr>
              <a:t>Hemolysed</a:t>
            </a:r>
            <a:r>
              <a:rPr lang="en-US" dirty="0" smtClean="0">
                <a:latin typeface="Calibri" panose="020F0502020204030204" pitchFamily="34" charset="0"/>
              </a:rPr>
              <a:t> sample.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Sample collected in wrong tube.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Test N/A ( not available )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Specimen not labeled.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Incomplete request's information. </a:t>
            </a: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57422" y="3143248"/>
            <a:ext cx="46434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CBC</a:t>
            </a:r>
            <a:endParaRPr lang="x-none" sz="88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012.jp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15000" contrast="-22000"/>
          </a:blip>
          <a:stretch>
            <a:fillRect/>
          </a:stretch>
        </p:blipFill>
        <p:spPr>
          <a:xfrm>
            <a:off x="1242211" y="0"/>
            <a:ext cx="6659577" cy="68580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285852" y="642918"/>
            <a:ext cx="5072098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785918" y="1500174"/>
            <a:ext cx="1000132" cy="24288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0" name="مستطيل 9"/>
          <p:cNvSpPr/>
          <p:nvPr/>
        </p:nvSpPr>
        <p:spPr>
          <a:xfrm>
            <a:off x="1285852" y="1500174"/>
            <a:ext cx="428628" cy="2428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285852" y="5286388"/>
            <a:ext cx="3000396" cy="92869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2" name="وسيلة شرح خطية 2 11"/>
          <p:cNvSpPr/>
          <p:nvPr/>
        </p:nvSpPr>
        <p:spPr>
          <a:xfrm>
            <a:off x="6572264" y="214290"/>
            <a:ext cx="2143140" cy="714380"/>
          </a:xfrm>
          <a:prstGeom prst="borderCallout2">
            <a:avLst>
              <a:gd name="adj1" fmla="val 15040"/>
              <a:gd name="adj2" fmla="val -913"/>
              <a:gd name="adj3" fmla="val 18750"/>
              <a:gd name="adj4" fmla="val -16667"/>
              <a:gd name="adj5" fmla="val 64268"/>
              <a:gd name="adj6" fmla="val -3368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General information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13" name="وسيلة شرح خطية 1 12"/>
          <p:cNvSpPr/>
          <p:nvPr/>
        </p:nvSpPr>
        <p:spPr>
          <a:xfrm>
            <a:off x="3143240" y="2214554"/>
            <a:ext cx="928694" cy="714380"/>
          </a:xfrm>
          <a:prstGeom prst="borderCallout1">
            <a:avLst>
              <a:gd name="adj1" fmla="val 16895"/>
              <a:gd name="adj2" fmla="val -1198"/>
              <a:gd name="adj3" fmla="val 112500"/>
              <a:gd name="adj4" fmla="val -38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Test result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16" name="وسيلة شرح خطية 2 15"/>
          <p:cNvSpPr/>
          <p:nvPr/>
        </p:nvSpPr>
        <p:spPr>
          <a:xfrm>
            <a:off x="142844" y="4071942"/>
            <a:ext cx="1357322" cy="857256"/>
          </a:xfrm>
          <a:prstGeom prst="borderCallout2">
            <a:avLst>
              <a:gd name="adj1" fmla="val 44515"/>
              <a:gd name="adj2" fmla="val 99879"/>
              <a:gd name="adj3" fmla="val 10505"/>
              <a:gd name="adj4" fmla="val 117384"/>
              <a:gd name="adj5" fmla="val -16323"/>
              <a:gd name="adj6" fmla="val 1094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Test parameters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17" name="وسيلة شرح خطية 1 16"/>
          <p:cNvSpPr/>
          <p:nvPr/>
        </p:nvSpPr>
        <p:spPr>
          <a:xfrm>
            <a:off x="2928926" y="4429132"/>
            <a:ext cx="1214446" cy="785818"/>
          </a:xfrm>
          <a:prstGeom prst="borderCallout1">
            <a:avLst>
              <a:gd name="adj1" fmla="val 17064"/>
              <a:gd name="adj2" fmla="val -1786"/>
              <a:gd name="adj3" fmla="val 112500"/>
              <a:gd name="adj4" fmla="val -38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Reference range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4357686" y="5429264"/>
            <a:ext cx="3500462" cy="114300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9" name="مستطيل 18"/>
          <p:cNvSpPr/>
          <p:nvPr/>
        </p:nvSpPr>
        <p:spPr>
          <a:xfrm>
            <a:off x="1285852" y="357166"/>
            <a:ext cx="364333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4" name="وسيلة شرح خطية 2 13"/>
          <p:cNvSpPr/>
          <p:nvPr/>
        </p:nvSpPr>
        <p:spPr>
          <a:xfrm>
            <a:off x="7358082" y="4214818"/>
            <a:ext cx="1643074" cy="1071570"/>
          </a:xfrm>
          <a:prstGeom prst="borderCallout2">
            <a:avLst>
              <a:gd name="adj1" fmla="val 17513"/>
              <a:gd name="adj2" fmla="val -1074"/>
              <a:gd name="adj3" fmla="val 18750"/>
              <a:gd name="adj4" fmla="val -16667"/>
              <a:gd name="adj5" fmla="val 112500"/>
              <a:gd name="adj6" fmla="val -4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interpretation</a:t>
            </a:r>
            <a:endParaRPr lang="x-non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build="allAtOnce" animBg="1"/>
      <p:bldP spid="13" grpId="0" build="allAtOnce" animBg="1"/>
      <p:bldP spid="16" grpId="0" build="allAtOnce" animBg="1"/>
      <p:bldP spid="17" grpId="0" build="allAtOnce" animBg="1"/>
      <p:bldP spid="18" grpId="0" animBg="1"/>
      <p:bldP spid="14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WBC : white blood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2- NEU : </a:t>
            </a:r>
            <a:r>
              <a:rPr lang="en-US" dirty="0" err="1" smtClean="0">
                <a:latin typeface="Calibri" panose="020F0502020204030204" pitchFamily="34" charset="0"/>
              </a:rPr>
              <a:t>neutrophil</a:t>
            </a:r>
            <a:r>
              <a:rPr lang="en-US" dirty="0" smtClean="0">
                <a:latin typeface="Calibri" panose="020F0502020204030204" pitchFamily="34" charset="0"/>
              </a:rPr>
              <a:t>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3- LYM : lymphocyte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4- MONO : </a:t>
            </a:r>
            <a:r>
              <a:rPr lang="en-US" dirty="0" err="1" smtClean="0">
                <a:latin typeface="Calibri" panose="020F0502020204030204" pitchFamily="34" charset="0"/>
              </a:rPr>
              <a:t>monocyte</a:t>
            </a:r>
            <a:r>
              <a:rPr lang="en-US" dirty="0" smtClean="0">
                <a:latin typeface="Calibri" panose="020F0502020204030204" pitchFamily="34" charset="0"/>
              </a:rPr>
              <a:t>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5- EOS : </a:t>
            </a:r>
            <a:r>
              <a:rPr lang="en-US" dirty="0" err="1" smtClean="0">
                <a:latin typeface="Calibri" panose="020F0502020204030204" pitchFamily="34" charset="0"/>
              </a:rPr>
              <a:t>eosnophil</a:t>
            </a:r>
            <a:r>
              <a:rPr lang="en-US" dirty="0" smtClean="0">
                <a:latin typeface="Calibri" panose="020F0502020204030204" pitchFamily="34" charset="0"/>
              </a:rPr>
              <a:t>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6- BASO : </a:t>
            </a:r>
            <a:r>
              <a:rPr lang="en-US" dirty="0" err="1" smtClean="0">
                <a:latin typeface="Calibri" panose="020F0502020204030204" pitchFamily="34" charset="0"/>
              </a:rPr>
              <a:t>basophil</a:t>
            </a:r>
            <a:r>
              <a:rPr lang="en-US" dirty="0" smtClean="0">
                <a:latin typeface="Calibri" panose="020F0502020204030204" pitchFamily="34" charset="0"/>
              </a:rPr>
              <a:t> cell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7- RBC : red blood cell </a:t>
            </a:r>
            <a:r>
              <a:rPr lang="en-US" dirty="0" err="1" smtClean="0">
                <a:latin typeface="Calibri" panose="020F0502020204030204" pitchFamily="34" charset="0"/>
              </a:rPr>
              <a:t>cell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8-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HGB : hemoglobin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9-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HCT : </a:t>
            </a:r>
            <a:r>
              <a:rPr lang="en-US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hematocrit</a:t>
            </a: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10-MCV : Mean corpuscular volume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Results interpreting</a:t>
            </a:r>
            <a:endParaRPr lang="x-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11- MCH: mean corpuscular hemoglobin  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12- MCHC :mean corpuscular hemoglobin conc.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13- RDW : red blood cell distribution width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14-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PLT : platelets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15- MPV : Mean platelet volume</a:t>
            </a:r>
          </a:p>
          <a:p>
            <a:pPr algn="l" rtl="0">
              <a:buNone/>
            </a:pPr>
            <a:endParaRPr lang="x-non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402</TotalTime>
  <Words>1773</Words>
  <Application>Microsoft Office PowerPoint</Application>
  <PresentationFormat>On-screen Show (4:3)</PresentationFormat>
  <Paragraphs>459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تدفق</vt:lpstr>
      <vt:lpstr>سمة Office</vt:lpstr>
      <vt:lpstr>LAB 304   Lecture \ 6</vt:lpstr>
      <vt:lpstr>Learning objectives</vt:lpstr>
      <vt:lpstr>Results reporting</vt:lpstr>
      <vt:lpstr>Results reporting</vt:lpstr>
      <vt:lpstr>Results reporting</vt:lpstr>
      <vt:lpstr>Results interpreting</vt:lpstr>
      <vt:lpstr>PowerPoint Presentation</vt:lpstr>
      <vt:lpstr>Results interpreting</vt:lpstr>
      <vt:lpstr>Results interpreting</vt:lpstr>
      <vt:lpstr>Normal ranges </vt:lpstr>
      <vt:lpstr>Result interpretation</vt:lpstr>
      <vt:lpstr>PowerPoint Presentation</vt:lpstr>
      <vt:lpstr>Results interpreting</vt:lpstr>
      <vt:lpstr>PowerPoint Presentation</vt:lpstr>
      <vt:lpstr>Results interpreting</vt:lpstr>
      <vt:lpstr>Results interpreting</vt:lpstr>
      <vt:lpstr>Results interpreting</vt:lpstr>
      <vt:lpstr>abbreviations</vt:lpstr>
      <vt:lpstr>abbreviations</vt:lpstr>
      <vt:lpstr>Result interpretation</vt:lpstr>
      <vt:lpstr>Result interpretation</vt:lpstr>
      <vt:lpstr>Result interpretation</vt:lpstr>
      <vt:lpstr>Result interpretation</vt:lpstr>
      <vt:lpstr>Result interpretation</vt:lpstr>
      <vt:lpstr>Result interpretation</vt:lpstr>
      <vt:lpstr>Result interpretation</vt:lpstr>
      <vt:lpstr>Result interpretation</vt:lpstr>
      <vt:lpstr>Critical values</vt:lpstr>
      <vt:lpstr>Critical values</vt:lpstr>
      <vt:lpstr>Some Critical values</vt:lpstr>
      <vt:lpstr>Some Critical values</vt:lpstr>
      <vt:lpstr>Some Critical values</vt:lpstr>
      <vt:lpstr>Some of Critical values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usera</dc:creator>
  <cp:lastModifiedBy>Eltayeb Bala</cp:lastModifiedBy>
  <cp:revision>39</cp:revision>
  <dcterms:created xsi:type="dcterms:W3CDTF">2012-02-13T12:06:11Z</dcterms:created>
  <dcterms:modified xsi:type="dcterms:W3CDTF">2015-11-16T10:33:50Z</dcterms:modified>
</cp:coreProperties>
</file>